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layout2.xml" ContentType="application/vnd.openxmlformats-officedocument.drawingml.diagramLayout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4" r:id="rId2"/>
    <p:sldId id="263" r:id="rId3"/>
    <p:sldId id="257" r:id="rId4"/>
    <p:sldId id="258" r:id="rId5"/>
    <p:sldId id="259" r:id="rId6"/>
    <p:sldId id="281" r:id="rId7"/>
    <p:sldId id="282" r:id="rId8"/>
    <p:sldId id="283" r:id="rId9"/>
    <p:sldId id="284" r:id="rId10"/>
    <p:sldId id="285" r:id="rId11"/>
    <p:sldId id="280" r:id="rId12"/>
    <p:sldId id="272" r:id="rId1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1" d="100"/>
          <a:sy n="61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2E685C-40CD-460A-A94F-751AD1182D18}" type="doc">
      <dgm:prSet loTypeId="urn:microsoft.com/office/officeart/2005/8/layout/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DDDCB2A9-7FD9-4FFA-A117-2C3AEE4BB62E}">
      <dgm:prSet phldrT="[Texto]"/>
      <dgm:spPr/>
      <dgm:t>
        <a:bodyPr/>
        <a:lstStyle/>
        <a:p>
          <a:r>
            <a:rPr lang="es-MX" b="1" dirty="0" smtClean="0"/>
            <a:t> </a:t>
          </a:r>
          <a:r>
            <a:rPr lang="es-MX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Da a conocer con todo detalle el costo de producción de cada artículo</a:t>
          </a:r>
          <a:endParaRPr lang="es-MX" b="1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gm:t>
    </dgm:pt>
    <dgm:pt modelId="{57CD3893-5DB1-42D7-88E9-090CE1D07353}" type="parTrans" cxnId="{42ACE4FA-010F-440E-8FAF-2B3E08F9E5D2}">
      <dgm:prSet/>
      <dgm:spPr/>
      <dgm:t>
        <a:bodyPr/>
        <a:lstStyle/>
        <a:p>
          <a:endParaRPr lang="es-MX"/>
        </a:p>
      </dgm:t>
    </dgm:pt>
    <dgm:pt modelId="{4E627E07-361C-4CF5-98AF-4D85A7F50D04}" type="sibTrans" cxnId="{42ACE4FA-010F-440E-8FAF-2B3E08F9E5D2}">
      <dgm:prSet/>
      <dgm:spPr/>
      <dgm:t>
        <a:bodyPr/>
        <a:lstStyle/>
        <a:p>
          <a:endParaRPr lang="es-MX" dirty="0"/>
        </a:p>
      </dgm:t>
    </dgm:pt>
    <dgm:pt modelId="{F06C0460-F539-40BD-ACF1-72378FA3F5C9}">
      <dgm:prSet phldrT="[Texto]"/>
      <dgm:spPr/>
      <dgm:t>
        <a:bodyPr/>
        <a:lstStyle/>
        <a:p>
          <a:r>
            <a:rPr lang="es-MX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Se conoce la utilidad o pérdida de  las órdenes </a:t>
          </a:r>
          <a:endParaRPr lang="es-MX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8F7B35ED-8FD2-47BD-A1D8-11957387D2FA}" type="parTrans" cxnId="{3B572B79-6DAD-42C7-8DA3-EC936C7E246E}">
      <dgm:prSet/>
      <dgm:spPr/>
      <dgm:t>
        <a:bodyPr/>
        <a:lstStyle/>
        <a:p>
          <a:endParaRPr lang="es-MX"/>
        </a:p>
      </dgm:t>
    </dgm:pt>
    <dgm:pt modelId="{6472DE79-A6BB-4FF6-94DB-08CF6D61CBAE}" type="sibTrans" cxnId="{3B572B79-6DAD-42C7-8DA3-EC936C7E246E}">
      <dgm:prSet/>
      <dgm:spPr/>
      <dgm:t>
        <a:bodyPr/>
        <a:lstStyle/>
        <a:p>
          <a:endParaRPr lang="es-MX" dirty="0"/>
        </a:p>
      </dgm:t>
    </dgm:pt>
    <dgm:pt modelId="{6AC07018-8EB1-4302-99AB-C22129E8259F}">
      <dgm:prSet phldrT="[Texto]"/>
      <dgm:spPr/>
      <dgm:t>
        <a:bodyPr/>
        <a:lstStyle/>
        <a:p>
          <a:r>
            <a:rPr lang="es-MX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Se conoce la producción en proceso sin necesidad de estimar la cantidad y costos</a:t>
          </a:r>
          <a:endParaRPr lang="es-MX" b="1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gm:t>
    </dgm:pt>
    <dgm:pt modelId="{18E63A04-F2AB-4BD5-BFA8-24B172CBB759}" type="parTrans" cxnId="{F26F27EF-70FA-482B-B20B-09EB94CDA1F1}">
      <dgm:prSet/>
      <dgm:spPr/>
      <dgm:t>
        <a:bodyPr/>
        <a:lstStyle/>
        <a:p>
          <a:endParaRPr lang="es-MX"/>
        </a:p>
      </dgm:t>
    </dgm:pt>
    <dgm:pt modelId="{69CFE2BD-DBC1-4B8B-A89A-7A843AB8331E}" type="sibTrans" cxnId="{F26F27EF-70FA-482B-B20B-09EB94CDA1F1}">
      <dgm:prSet/>
      <dgm:spPr/>
      <dgm:t>
        <a:bodyPr/>
        <a:lstStyle/>
        <a:p>
          <a:endParaRPr lang="es-MX" dirty="0"/>
        </a:p>
      </dgm:t>
    </dgm:pt>
    <dgm:pt modelId="{59447FBB-CE38-435C-BA3F-07177C922260}">
      <dgm:prSet custT="1"/>
      <dgm:spPr/>
      <dgm:t>
        <a:bodyPr/>
        <a:lstStyle/>
        <a:p>
          <a:r>
            <a:rPr lang="es-MX" sz="2400" b="1" dirty="0" smtClean="0">
              <a:solidFill>
                <a:schemeClr val="tx1"/>
              </a:solidFill>
              <a:latin typeface="+mn-lt"/>
              <a:cs typeface="+mn-cs"/>
            </a:rPr>
            <a:t>Pueden hacerse estimaciones </a:t>
          </a:r>
        </a:p>
        <a:p>
          <a:r>
            <a:rPr lang="es-MX" sz="2400" b="1" dirty="0" smtClean="0">
              <a:solidFill>
                <a:schemeClr val="tx1"/>
              </a:solidFill>
              <a:latin typeface="+mn-lt"/>
              <a:cs typeface="+mn-cs"/>
            </a:rPr>
            <a:t>futuras con base en los costos anteriores </a:t>
          </a:r>
          <a:endParaRPr lang="es-MX" sz="24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1C882B0C-ACB3-4DAF-9BC5-F5C8AB979E9D}" type="parTrans" cxnId="{7A0A7BE8-CFF4-46D1-8139-B1BEE98C5A78}">
      <dgm:prSet/>
      <dgm:spPr/>
      <dgm:t>
        <a:bodyPr/>
        <a:lstStyle/>
        <a:p>
          <a:endParaRPr lang="es-MX"/>
        </a:p>
      </dgm:t>
    </dgm:pt>
    <dgm:pt modelId="{70580048-8A93-4A57-A84A-FE26D8EAD3AC}" type="sibTrans" cxnId="{7A0A7BE8-CFF4-46D1-8139-B1BEE98C5A78}">
      <dgm:prSet/>
      <dgm:spPr/>
      <dgm:t>
        <a:bodyPr/>
        <a:lstStyle/>
        <a:p>
          <a:endParaRPr lang="es-MX"/>
        </a:p>
      </dgm:t>
    </dgm:pt>
    <dgm:pt modelId="{578AE1B8-3CEA-43AE-91C9-ADC74E4E9C76}" type="pres">
      <dgm:prSet presAssocID="{582E685C-40CD-460A-A94F-751AD1182D1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2C73EAD8-02B7-4D6D-AE1C-8D8CEA87ADE2}" type="pres">
      <dgm:prSet presAssocID="{DDDCB2A9-7FD9-4FFA-A117-2C3AEE4BB62E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6F3C395-60DA-49DB-8ABC-67299E13E17E}" type="pres">
      <dgm:prSet presAssocID="{4E627E07-361C-4CF5-98AF-4D85A7F50D04}" presName="sibTrans" presStyleLbl="sibTrans2D1" presStyleIdx="0" presStyleCnt="3"/>
      <dgm:spPr/>
      <dgm:t>
        <a:bodyPr/>
        <a:lstStyle/>
        <a:p>
          <a:endParaRPr lang="es-MX"/>
        </a:p>
      </dgm:t>
    </dgm:pt>
    <dgm:pt modelId="{8084DBBF-0B71-4C43-B323-ADCB62814E60}" type="pres">
      <dgm:prSet presAssocID="{4E627E07-361C-4CF5-98AF-4D85A7F50D04}" presName="connectorText" presStyleLbl="sibTrans2D1" presStyleIdx="0" presStyleCnt="3"/>
      <dgm:spPr/>
      <dgm:t>
        <a:bodyPr/>
        <a:lstStyle/>
        <a:p>
          <a:endParaRPr lang="es-MX"/>
        </a:p>
      </dgm:t>
    </dgm:pt>
    <dgm:pt modelId="{1050994E-2977-4B0E-9AE2-DB2C49DDEA3B}" type="pres">
      <dgm:prSet presAssocID="{F06C0460-F539-40BD-ACF1-72378FA3F5C9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DC09C43-002E-405F-9757-F999C2532C1B}" type="pres">
      <dgm:prSet presAssocID="{6472DE79-A6BB-4FF6-94DB-08CF6D61CBAE}" presName="sibTrans" presStyleLbl="sibTrans2D1" presStyleIdx="1" presStyleCnt="3"/>
      <dgm:spPr/>
      <dgm:t>
        <a:bodyPr/>
        <a:lstStyle/>
        <a:p>
          <a:endParaRPr lang="es-MX"/>
        </a:p>
      </dgm:t>
    </dgm:pt>
    <dgm:pt modelId="{A963A14D-2D92-449E-9AF4-B4298E553972}" type="pres">
      <dgm:prSet presAssocID="{6472DE79-A6BB-4FF6-94DB-08CF6D61CBAE}" presName="connectorText" presStyleLbl="sibTrans2D1" presStyleIdx="1" presStyleCnt="3"/>
      <dgm:spPr/>
      <dgm:t>
        <a:bodyPr/>
        <a:lstStyle/>
        <a:p>
          <a:endParaRPr lang="es-MX"/>
        </a:p>
      </dgm:t>
    </dgm:pt>
    <dgm:pt modelId="{BE950849-BD34-46EB-88DA-C5EFDB8061E8}" type="pres">
      <dgm:prSet presAssocID="{6AC07018-8EB1-4302-99AB-C22129E8259F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9540C37-88EC-45D1-9B9A-3CB888171214}" type="pres">
      <dgm:prSet presAssocID="{69CFE2BD-DBC1-4B8B-A89A-7A843AB8331E}" presName="sibTrans" presStyleLbl="sibTrans2D1" presStyleIdx="2" presStyleCnt="3"/>
      <dgm:spPr/>
      <dgm:t>
        <a:bodyPr/>
        <a:lstStyle/>
        <a:p>
          <a:endParaRPr lang="es-MX"/>
        </a:p>
      </dgm:t>
    </dgm:pt>
    <dgm:pt modelId="{8D695257-5104-43B5-B85D-AC5F58485282}" type="pres">
      <dgm:prSet presAssocID="{69CFE2BD-DBC1-4B8B-A89A-7A843AB8331E}" presName="connectorText" presStyleLbl="sibTrans2D1" presStyleIdx="2" presStyleCnt="3"/>
      <dgm:spPr/>
      <dgm:t>
        <a:bodyPr/>
        <a:lstStyle/>
        <a:p>
          <a:endParaRPr lang="es-MX"/>
        </a:p>
      </dgm:t>
    </dgm:pt>
    <dgm:pt modelId="{DCB714B2-894B-4665-9CD1-1BC695F89435}" type="pres">
      <dgm:prSet presAssocID="{59447FBB-CE38-435C-BA3F-07177C922260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F26F27EF-70FA-482B-B20B-09EB94CDA1F1}" srcId="{582E685C-40CD-460A-A94F-751AD1182D18}" destId="{6AC07018-8EB1-4302-99AB-C22129E8259F}" srcOrd="2" destOrd="0" parTransId="{18E63A04-F2AB-4BD5-BFA8-24B172CBB759}" sibTransId="{69CFE2BD-DBC1-4B8B-A89A-7A843AB8331E}"/>
    <dgm:cxn modelId="{3B572B79-6DAD-42C7-8DA3-EC936C7E246E}" srcId="{582E685C-40CD-460A-A94F-751AD1182D18}" destId="{F06C0460-F539-40BD-ACF1-72378FA3F5C9}" srcOrd="1" destOrd="0" parTransId="{8F7B35ED-8FD2-47BD-A1D8-11957387D2FA}" sibTransId="{6472DE79-A6BB-4FF6-94DB-08CF6D61CBAE}"/>
    <dgm:cxn modelId="{7A0A7BE8-CFF4-46D1-8139-B1BEE98C5A78}" srcId="{582E685C-40CD-460A-A94F-751AD1182D18}" destId="{59447FBB-CE38-435C-BA3F-07177C922260}" srcOrd="3" destOrd="0" parTransId="{1C882B0C-ACB3-4DAF-9BC5-F5C8AB979E9D}" sibTransId="{70580048-8A93-4A57-A84A-FE26D8EAD3AC}"/>
    <dgm:cxn modelId="{4E750564-3DE2-40CB-B32A-5B4370B27C7C}" type="presOf" srcId="{59447FBB-CE38-435C-BA3F-07177C922260}" destId="{DCB714B2-894B-4665-9CD1-1BC695F89435}" srcOrd="0" destOrd="0" presId="urn:microsoft.com/office/officeart/2005/8/layout/process5"/>
    <dgm:cxn modelId="{42ACE4FA-010F-440E-8FAF-2B3E08F9E5D2}" srcId="{582E685C-40CD-460A-A94F-751AD1182D18}" destId="{DDDCB2A9-7FD9-4FFA-A117-2C3AEE4BB62E}" srcOrd="0" destOrd="0" parTransId="{57CD3893-5DB1-42D7-88E9-090CE1D07353}" sibTransId="{4E627E07-361C-4CF5-98AF-4D85A7F50D04}"/>
    <dgm:cxn modelId="{A4D4701F-D4F0-4E31-BB94-340051EEDF6E}" type="presOf" srcId="{6472DE79-A6BB-4FF6-94DB-08CF6D61CBAE}" destId="{EDC09C43-002E-405F-9757-F999C2532C1B}" srcOrd="0" destOrd="0" presId="urn:microsoft.com/office/officeart/2005/8/layout/process5"/>
    <dgm:cxn modelId="{EB112811-7254-474D-A724-D69F6D2DF76D}" type="presOf" srcId="{69CFE2BD-DBC1-4B8B-A89A-7A843AB8331E}" destId="{8D695257-5104-43B5-B85D-AC5F58485282}" srcOrd="1" destOrd="0" presId="urn:microsoft.com/office/officeart/2005/8/layout/process5"/>
    <dgm:cxn modelId="{6A148D87-74FF-4051-A796-D453536EEFA8}" type="presOf" srcId="{F06C0460-F539-40BD-ACF1-72378FA3F5C9}" destId="{1050994E-2977-4B0E-9AE2-DB2C49DDEA3B}" srcOrd="0" destOrd="0" presId="urn:microsoft.com/office/officeart/2005/8/layout/process5"/>
    <dgm:cxn modelId="{1EDD2FCA-EB21-49D5-91E0-DF106545594D}" type="presOf" srcId="{582E685C-40CD-460A-A94F-751AD1182D18}" destId="{578AE1B8-3CEA-43AE-91C9-ADC74E4E9C76}" srcOrd="0" destOrd="0" presId="urn:microsoft.com/office/officeart/2005/8/layout/process5"/>
    <dgm:cxn modelId="{AE71F8FB-6B2C-499A-95B3-A17389EC80D0}" type="presOf" srcId="{DDDCB2A9-7FD9-4FFA-A117-2C3AEE4BB62E}" destId="{2C73EAD8-02B7-4D6D-AE1C-8D8CEA87ADE2}" srcOrd="0" destOrd="0" presId="urn:microsoft.com/office/officeart/2005/8/layout/process5"/>
    <dgm:cxn modelId="{A233C4B9-6264-479E-B60E-D0DFE982428F}" type="presOf" srcId="{6AC07018-8EB1-4302-99AB-C22129E8259F}" destId="{BE950849-BD34-46EB-88DA-C5EFDB8061E8}" srcOrd="0" destOrd="0" presId="urn:microsoft.com/office/officeart/2005/8/layout/process5"/>
    <dgm:cxn modelId="{5C07E618-E21C-4643-9C67-06B26ADB1859}" type="presOf" srcId="{4E627E07-361C-4CF5-98AF-4D85A7F50D04}" destId="{66F3C395-60DA-49DB-8ABC-67299E13E17E}" srcOrd="0" destOrd="0" presId="urn:microsoft.com/office/officeart/2005/8/layout/process5"/>
    <dgm:cxn modelId="{4E93999B-18DE-4C91-A4D3-C59705EC9F50}" type="presOf" srcId="{4E627E07-361C-4CF5-98AF-4D85A7F50D04}" destId="{8084DBBF-0B71-4C43-B323-ADCB62814E60}" srcOrd="1" destOrd="0" presId="urn:microsoft.com/office/officeart/2005/8/layout/process5"/>
    <dgm:cxn modelId="{4B97BC4B-9A2F-4196-A071-8684204F9006}" type="presOf" srcId="{69CFE2BD-DBC1-4B8B-A89A-7A843AB8331E}" destId="{29540C37-88EC-45D1-9B9A-3CB888171214}" srcOrd="0" destOrd="0" presId="urn:microsoft.com/office/officeart/2005/8/layout/process5"/>
    <dgm:cxn modelId="{C3048DB9-9830-45F9-8DBA-A23D8DAC34C3}" type="presOf" srcId="{6472DE79-A6BB-4FF6-94DB-08CF6D61CBAE}" destId="{A963A14D-2D92-449E-9AF4-B4298E553972}" srcOrd="1" destOrd="0" presId="urn:microsoft.com/office/officeart/2005/8/layout/process5"/>
    <dgm:cxn modelId="{9DF8B085-8FAD-490F-8C57-1395565927EF}" type="presParOf" srcId="{578AE1B8-3CEA-43AE-91C9-ADC74E4E9C76}" destId="{2C73EAD8-02B7-4D6D-AE1C-8D8CEA87ADE2}" srcOrd="0" destOrd="0" presId="urn:microsoft.com/office/officeart/2005/8/layout/process5"/>
    <dgm:cxn modelId="{46EE480C-919E-43B2-A575-EC858B21ADFA}" type="presParOf" srcId="{578AE1B8-3CEA-43AE-91C9-ADC74E4E9C76}" destId="{66F3C395-60DA-49DB-8ABC-67299E13E17E}" srcOrd="1" destOrd="0" presId="urn:microsoft.com/office/officeart/2005/8/layout/process5"/>
    <dgm:cxn modelId="{FC42CE4E-197C-45D6-A600-C4527C0A4009}" type="presParOf" srcId="{66F3C395-60DA-49DB-8ABC-67299E13E17E}" destId="{8084DBBF-0B71-4C43-B323-ADCB62814E60}" srcOrd="0" destOrd="0" presId="urn:microsoft.com/office/officeart/2005/8/layout/process5"/>
    <dgm:cxn modelId="{056F8867-95A9-444D-853F-A5DA06496502}" type="presParOf" srcId="{578AE1B8-3CEA-43AE-91C9-ADC74E4E9C76}" destId="{1050994E-2977-4B0E-9AE2-DB2C49DDEA3B}" srcOrd="2" destOrd="0" presId="urn:microsoft.com/office/officeart/2005/8/layout/process5"/>
    <dgm:cxn modelId="{30EA70C5-4570-47F0-8A66-7904F1E80C1B}" type="presParOf" srcId="{578AE1B8-3CEA-43AE-91C9-ADC74E4E9C76}" destId="{EDC09C43-002E-405F-9757-F999C2532C1B}" srcOrd="3" destOrd="0" presId="urn:microsoft.com/office/officeart/2005/8/layout/process5"/>
    <dgm:cxn modelId="{4877EFFD-BA63-44AF-8181-58C25DB21216}" type="presParOf" srcId="{EDC09C43-002E-405F-9757-F999C2532C1B}" destId="{A963A14D-2D92-449E-9AF4-B4298E553972}" srcOrd="0" destOrd="0" presId="urn:microsoft.com/office/officeart/2005/8/layout/process5"/>
    <dgm:cxn modelId="{00E9717C-D337-478C-840A-DBAD1B823261}" type="presParOf" srcId="{578AE1B8-3CEA-43AE-91C9-ADC74E4E9C76}" destId="{BE950849-BD34-46EB-88DA-C5EFDB8061E8}" srcOrd="4" destOrd="0" presId="urn:microsoft.com/office/officeart/2005/8/layout/process5"/>
    <dgm:cxn modelId="{52F376B1-5DAA-44EC-8786-E443B0E06821}" type="presParOf" srcId="{578AE1B8-3CEA-43AE-91C9-ADC74E4E9C76}" destId="{29540C37-88EC-45D1-9B9A-3CB888171214}" srcOrd="5" destOrd="0" presId="urn:microsoft.com/office/officeart/2005/8/layout/process5"/>
    <dgm:cxn modelId="{D15FB242-4EA9-4536-A6BF-5FE6777B7839}" type="presParOf" srcId="{29540C37-88EC-45D1-9B9A-3CB888171214}" destId="{8D695257-5104-43B5-B85D-AC5F58485282}" srcOrd="0" destOrd="0" presId="urn:microsoft.com/office/officeart/2005/8/layout/process5"/>
    <dgm:cxn modelId="{FD75567A-54E9-4CCF-830E-C28B8F5EBA8F}" type="presParOf" srcId="{578AE1B8-3CEA-43AE-91C9-ADC74E4E9C76}" destId="{DCB714B2-894B-4665-9CD1-1BC695F89435}" srcOrd="6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39ECCC5-A184-4967-95C0-AFE246913674}" type="doc">
      <dgm:prSet loTypeId="urn:microsoft.com/office/officeart/2005/8/layout/cycle8" loCatId="cycle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A22BDE15-B413-452C-A05D-D2B0341DDFA8}">
      <dgm:prSet phldrT="[Texto]" custT="1"/>
      <dgm:spPr/>
      <dgm:t>
        <a:bodyPr/>
        <a:lstStyle/>
        <a:p>
          <a:pPr algn="ctr"/>
          <a:r>
            <a:rPr lang="es-MX" sz="2000" b="1" dirty="0" smtClean="0">
              <a:latin typeface="Arial" pitchFamily="34" charset="0"/>
              <a:cs typeface="Arial" pitchFamily="34" charset="0"/>
            </a:rPr>
            <a:t>El costo es muy alto</a:t>
          </a:r>
          <a:endParaRPr lang="es-MX" sz="2000" b="1" dirty="0">
            <a:latin typeface="Arial" pitchFamily="34" charset="0"/>
            <a:cs typeface="Arial" pitchFamily="34" charset="0"/>
          </a:endParaRPr>
        </a:p>
      </dgm:t>
    </dgm:pt>
    <dgm:pt modelId="{F7BE806E-11D7-455B-BC7E-3758D587D0FE}" type="parTrans" cxnId="{AE1A848E-CE0D-49AA-BA39-FE83E97608DA}">
      <dgm:prSet/>
      <dgm:spPr/>
      <dgm:t>
        <a:bodyPr/>
        <a:lstStyle/>
        <a:p>
          <a:endParaRPr lang="es-MX"/>
        </a:p>
      </dgm:t>
    </dgm:pt>
    <dgm:pt modelId="{346C81C9-21DD-42E5-912E-69BAB4C9AF95}" type="sibTrans" cxnId="{AE1A848E-CE0D-49AA-BA39-FE83E97608DA}">
      <dgm:prSet/>
      <dgm:spPr/>
      <dgm:t>
        <a:bodyPr/>
        <a:lstStyle/>
        <a:p>
          <a:endParaRPr lang="es-MX"/>
        </a:p>
      </dgm:t>
    </dgm:pt>
    <dgm:pt modelId="{FD40A474-2B16-44E5-BC83-BB2AEC3AB8D6}">
      <dgm:prSet phldrT="[Texto]" custT="1"/>
      <dgm:spPr/>
      <dgm:t>
        <a:bodyPr/>
        <a:lstStyle/>
        <a:p>
          <a:pPr algn="ctr"/>
          <a:r>
            <a: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Problemas en cuanto al costo de entregas parciales de  </a:t>
          </a:r>
        </a:p>
        <a:p>
          <a:pPr algn="ctr"/>
          <a:r>
            <a: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productos terminados</a:t>
          </a:r>
          <a:endParaRPr lang="es-MX" sz="20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9CE41DAA-6496-4FDC-821F-78A05A461191}" type="parTrans" cxnId="{EAAE00E7-0967-43D9-8819-5B21EF8AFD3F}">
      <dgm:prSet/>
      <dgm:spPr/>
      <dgm:t>
        <a:bodyPr/>
        <a:lstStyle/>
        <a:p>
          <a:endParaRPr lang="es-MX"/>
        </a:p>
      </dgm:t>
    </dgm:pt>
    <dgm:pt modelId="{217C9D24-E27B-402D-8CE9-CBC5D0BDC351}" type="sibTrans" cxnId="{EAAE00E7-0967-43D9-8819-5B21EF8AFD3F}">
      <dgm:prSet/>
      <dgm:spPr/>
      <dgm:t>
        <a:bodyPr/>
        <a:lstStyle/>
        <a:p>
          <a:endParaRPr lang="es-MX"/>
        </a:p>
      </dgm:t>
    </dgm:pt>
    <dgm:pt modelId="{A15381D5-5F5B-4278-934C-B2217D935A76}">
      <dgm:prSet phldrT="[Texto]" custT="1"/>
      <dgm:spPr/>
      <dgm:t>
        <a:bodyPr/>
        <a:lstStyle/>
        <a:p>
          <a:pPr algn="ctr"/>
          <a:r>
            <a:rPr lang="es-MX" sz="2000" b="1" dirty="0" smtClean="0">
              <a:latin typeface="Arial" pitchFamily="34" charset="0"/>
              <a:cs typeface="Arial" pitchFamily="34" charset="0"/>
            </a:rPr>
            <a:t>Resultados extemporáneos</a:t>
          </a:r>
          <a:endParaRPr lang="es-MX" sz="2000" b="1" dirty="0">
            <a:latin typeface="Arial" pitchFamily="34" charset="0"/>
            <a:cs typeface="Arial" pitchFamily="34" charset="0"/>
          </a:endParaRPr>
        </a:p>
      </dgm:t>
    </dgm:pt>
    <dgm:pt modelId="{E4E9E8DE-70E4-4BFE-9F48-CC19617BEFEA}" type="parTrans" cxnId="{95389B3D-FEE8-4D8D-8405-816B16B16DCF}">
      <dgm:prSet/>
      <dgm:spPr/>
      <dgm:t>
        <a:bodyPr/>
        <a:lstStyle/>
        <a:p>
          <a:endParaRPr lang="es-MX"/>
        </a:p>
      </dgm:t>
    </dgm:pt>
    <dgm:pt modelId="{9A7D38FC-02F2-45FB-B46B-579CFFF25AFB}" type="sibTrans" cxnId="{95389B3D-FEE8-4D8D-8405-816B16B16DCF}">
      <dgm:prSet/>
      <dgm:spPr/>
      <dgm:t>
        <a:bodyPr/>
        <a:lstStyle/>
        <a:p>
          <a:endParaRPr lang="es-MX"/>
        </a:p>
      </dgm:t>
    </dgm:pt>
    <dgm:pt modelId="{9B0DE8AF-9402-44D1-B2DA-A62445733F64}" type="pres">
      <dgm:prSet presAssocID="{339ECCC5-A184-4967-95C0-AFE246913674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341E43D3-DF09-43B3-B24A-FDA4471D79AA}" type="pres">
      <dgm:prSet presAssocID="{339ECCC5-A184-4967-95C0-AFE246913674}" presName="wedge1" presStyleLbl="node1" presStyleIdx="0" presStyleCnt="3" custScaleX="123621" custScaleY="113319"/>
      <dgm:spPr/>
      <dgm:t>
        <a:bodyPr/>
        <a:lstStyle/>
        <a:p>
          <a:endParaRPr lang="es-MX"/>
        </a:p>
      </dgm:t>
    </dgm:pt>
    <dgm:pt modelId="{8600D08A-8989-469B-B143-56DDA03F2591}" type="pres">
      <dgm:prSet presAssocID="{339ECCC5-A184-4967-95C0-AFE246913674}" presName="dummy1a" presStyleCnt="0"/>
      <dgm:spPr/>
    </dgm:pt>
    <dgm:pt modelId="{2D6C4634-E34F-4CFD-82D9-747D78C75B81}" type="pres">
      <dgm:prSet presAssocID="{339ECCC5-A184-4967-95C0-AFE246913674}" presName="dummy1b" presStyleCnt="0"/>
      <dgm:spPr/>
    </dgm:pt>
    <dgm:pt modelId="{3205DCEF-E23A-4437-953A-62264636F3FE}" type="pres">
      <dgm:prSet presAssocID="{339ECCC5-A184-4967-95C0-AFE246913674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E5AA894-684E-4CA4-8D15-B8FEB17C9E6E}" type="pres">
      <dgm:prSet presAssocID="{339ECCC5-A184-4967-95C0-AFE246913674}" presName="wedge2" presStyleLbl="node1" presStyleIdx="1" presStyleCnt="3" custScaleX="112042" custScaleY="113968"/>
      <dgm:spPr/>
      <dgm:t>
        <a:bodyPr/>
        <a:lstStyle/>
        <a:p>
          <a:endParaRPr lang="es-MX"/>
        </a:p>
      </dgm:t>
    </dgm:pt>
    <dgm:pt modelId="{54F60951-7D71-4C19-82A2-5347FAA57F39}" type="pres">
      <dgm:prSet presAssocID="{339ECCC5-A184-4967-95C0-AFE246913674}" presName="dummy2a" presStyleCnt="0"/>
      <dgm:spPr/>
    </dgm:pt>
    <dgm:pt modelId="{9992D5E4-0647-4322-9AE2-B47E6CB2A214}" type="pres">
      <dgm:prSet presAssocID="{339ECCC5-A184-4967-95C0-AFE246913674}" presName="dummy2b" presStyleCnt="0"/>
      <dgm:spPr/>
    </dgm:pt>
    <dgm:pt modelId="{6DE9F1FF-47F9-45E7-B1BC-B60DA0918BDE}" type="pres">
      <dgm:prSet presAssocID="{339ECCC5-A184-4967-95C0-AFE246913674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2D0DAEF-14D7-4EB6-B9C5-30EBBF85A6D8}" type="pres">
      <dgm:prSet presAssocID="{339ECCC5-A184-4967-95C0-AFE246913674}" presName="wedge3" presStyleLbl="node1" presStyleIdx="2" presStyleCnt="3" custScaleX="130382" custScaleY="115933"/>
      <dgm:spPr/>
      <dgm:t>
        <a:bodyPr/>
        <a:lstStyle/>
        <a:p>
          <a:endParaRPr lang="es-MX"/>
        </a:p>
      </dgm:t>
    </dgm:pt>
    <dgm:pt modelId="{9D35F2DE-46B2-4E92-AD43-98CA4C455F4F}" type="pres">
      <dgm:prSet presAssocID="{339ECCC5-A184-4967-95C0-AFE246913674}" presName="dummy3a" presStyleCnt="0"/>
      <dgm:spPr/>
    </dgm:pt>
    <dgm:pt modelId="{8BB778A7-9432-4B89-8C27-BD73C1DBB5B0}" type="pres">
      <dgm:prSet presAssocID="{339ECCC5-A184-4967-95C0-AFE246913674}" presName="dummy3b" presStyleCnt="0"/>
      <dgm:spPr/>
    </dgm:pt>
    <dgm:pt modelId="{1BB9592F-3259-4CEE-9EFD-C8F7429F2921}" type="pres">
      <dgm:prSet presAssocID="{339ECCC5-A184-4967-95C0-AFE246913674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6124FD8-93FA-43DE-80B5-B4BFA5420BD0}" type="pres">
      <dgm:prSet presAssocID="{346C81C9-21DD-42E5-912E-69BAB4C9AF95}" presName="arrowWedge1" presStyleLbl="fgSibTrans2D1" presStyleIdx="0" presStyleCnt="3" custScaleX="119229" custScaleY="108792"/>
      <dgm:spPr/>
    </dgm:pt>
    <dgm:pt modelId="{34964F2E-C625-4AA9-A3B2-8DF1D83584F2}" type="pres">
      <dgm:prSet presAssocID="{217C9D24-E27B-402D-8CE9-CBC5D0BDC351}" presName="arrowWedge2" presStyleLbl="fgSibTrans2D1" presStyleIdx="1" presStyleCnt="3" custScaleX="107780" custScaleY="97478" custLinFactNeighborX="3319" custLinFactNeighborY="5281"/>
      <dgm:spPr/>
    </dgm:pt>
    <dgm:pt modelId="{70D27961-F391-4899-949F-5002F23CD067}" type="pres">
      <dgm:prSet presAssocID="{9A7D38FC-02F2-45FB-B46B-579CFFF25AFB}" presName="arrowWedge3" presStyleLbl="fgSibTrans2D1" presStyleIdx="2" presStyleCnt="3" custScaleX="105934" custScaleY="101331" custLinFactNeighborX="-9415" custLinFactNeighborY="-1084"/>
      <dgm:spPr/>
    </dgm:pt>
  </dgm:ptLst>
  <dgm:cxnLst>
    <dgm:cxn modelId="{95389B3D-FEE8-4D8D-8405-816B16B16DCF}" srcId="{339ECCC5-A184-4967-95C0-AFE246913674}" destId="{A15381D5-5F5B-4278-934C-B2217D935A76}" srcOrd="2" destOrd="0" parTransId="{E4E9E8DE-70E4-4BFE-9F48-CC19617BEFEA}" sibTransId="{9A7D38FC-02F2-45FB-B46B-579CFFF25AFB}"/>
    <dgm:cxn modelId="{A6620FBD-6FA9-48C1-81A6-52B6E47EB285}" type="presOf" srcId="{A15381D5-5F5B-4278-934C-B2217D935A76}" destId="{1BB9592F-3259-4CEE-9EFD-C8F7429F2921}" srcOrd="1" destOrd="0" presId="urn:microsoft.com/office/officeart/2005/8/layout/cycle8"/>
    <dgm:cxn modelId="{E61D2076-FD31-4997-AC8B-D7CEF42D0F86}" type="presOf" srcId="{A15381D5-5F5B-4278-934C-B2217D935A76}" destId="{A2D0DAEF-14D7-4EB6-B9C5-30EBBF85A6D8}" srcOrd="0" destOrd="0" presId="urn:microsoft.com/office/officeart/2005/8/layout/cycle8"/>
    <dgm:cxn modelId="{EAAE00E7-0967-43D9-8819-5B21EF8AFD3F}" srcId="{339ECCC5-A184-4967-95C0-AFE246913674}" destId="{FD40A474-2B16-44E5-BC83-BB2AEC3AB8D6}" srcOrd="1" destOrd="0" parTransId="{9CE41DAA-6496-4FDC-821F-78A05A461191}" sibTransId="{217C9D24-E27B-402D-8CE9-CBC5D0BDC351}"/>
    <dgm:cxn modelId="{4FBC68E9-B79D-4553-8125-4C23A56F8777}" type="presOf" srcId="{FD40A474-2B16-44E5-BC83-BB2AEC3AB8D6}" destId="{6DE9F1FF-47F9-45E7-B1BC-B60DA0918BDE}" srcOrd="1" destOrd="0" presId="urn:microsoft.com/office/officeart/2005/8/layout/cycle8"/>
    <dgm:cxn modelId="{66CF9C99-61FD-4277-B828-AB6C26A601B9}" type="presOf" srcId="{FD40A474-2B16-44E5-BC83-BB2AEC3AB8D6}" destId="{0E5AA894-684E-4CA4-8D15-B8FEB17C9E6E}" srcOrd="0" destOrd="0" presId="urn:microsoft.com/office/officeart/2005/8/layout/cycle8"/>
    <dgm:cxn modelId="{26841EB4-0B7B-4490-B0A0-9245638AEE00}" type="presOf" srcId="{A22BDE15-B413-452C-A05D-D2B0341DDFA8}" destId="{3205DCEF-E23A-4437-953A-62264636F3FE}" srcOrd="1" destOrd="0" presId="urn:microsoft.com/office/officeart/2005/8/layout/cycle8"/>
    <dgm:cxn modelId="{48F48B14-0BD5-4C2F-BC3F-F6E687427394}" type="presOf" srcId="{339ECCC5-A184-4967-95C0-AFE246913674}" destId="{9B0DE8AF-9402-44D1-B2DA-A62445733F64}" srcOrd="0" destOrd="0" presId="urn:microsoft.com/office/officeart/2005/8/layout/cycle8"/>
    <dgm:cxn modelId="{5041D625-D133-4C90-A800-165C7ACB574C}" type="presOf" srcId="{A22BDE15-B413-452C-A05D-D2B0341DDFA8}" destId="{341E43D3-DF09-43B3-B24A-FDA4471D79AA}" srcOrd="0" destOrd="0" presId="urn:microsoft.com/office/officeart/2005/8/layout/cycle8"/>
    <dgm:cxn modelId="{AE1A848E-CE0D-49AA-BA39-FE83E97608DA}" srcId="{339ECCC5-A184-4967-95C0-AFE246913674}" destId="{A22BDE15-B413-452C-A05D-D2B0341DDFA8}" srcOrd="0" destOrd="0" parTransId="{F7BE806E-11D7-455B-BC7E-3758D587D0FE}" sibTransId="{346C81C9-21DD-42E5-912E-69BAB4C9AF95}"/>
    <dgm:cxn modelId="{C7F98A6E-38F4-413B-B5DD-92A780E9C5E6}" type="presParOf" srcId="{9B0DE8AF-9402-44D1-B2DA-A62445733F64}" destId="{341E43D3-DF09-43B3-B24A-FDA4471D79AA}" srcOrd="0" destOrd="0" presId="urn:microsoft.com/office/officeart/2005/8/layout/cycle8"/>
    <dgm:cxn modelId="{386BCA50-5C86-4D96-9136-37163633DEA3}" type="presParOf" srcId="{9B0DE8AF-9402-44D1-B2DA-A62445733F64}" destId="{8600D08A-8989-469B-B143-56DDA03F2591}" srcOrd="1" destOrd="0" presId="urn:microsoft.com/office/officeart/2005/8/layout/cycle8"/>
    <dgm:cxn modelId="{A94AD664-7420-4EA5-8FCA-9AF05C7697A9}" type="presParOf" srcId="{9B0DE8AF-9402-44D1-B2DA-A62445733F64}" destId="{2D6C4634-E34F-4CFD-82D9-747D78C75B81}" srcOrd="2" destOrd="0" presId="urn:microsoft.com/office/officeart/2005/8/layout/cycle8"/>
    <dgm:cxn modelId="{B00F1144-3C57-43A3-8676-CBDA0B93C8ED}" type="presParOf" srcId="{9B0DE8AF-9402-44D1-B2DA-A62445733F64}" destId="{3205DCEF-E23A-4437-953A-62264636F3FE}" srcOrd="3" destOrd="0" presId="urn:microsoft.com/office/officeart/2005/8/layout/cycle8"/>
    <dgm:cxn modelId="{82EA033C-4A2A-4BDD-9FEA-720DADCADD0A}" type="presParOf" srcId="{9B0DE8AF-9402-44D1-B2DA-A62445733F64}" destId="{0E5AA894-684E-4CA4-8D15-B8FEB17C9E6E}" srcOrd="4" destOrd="0" presId="urn:microsoft.com/office/officeart/2005/8/layout/cycle8"/>
    <dgm:cxn modelId="{DCCD904C-EBD5-4007-B8E5-3E76471A68CA}" type="presParOf" srcId="{9B0DE8AF-9402-44D1-B2DA-A62445733F64}" destId="{54F60951-7D71-4C19-82A2-5347FAA57F39}" srcOrd="5" destOrd="0" presId="urn:microsoft.com/office/officeart/2005/8/layout/cycle8"/>
    <dgm:cxn modelId="{9BD5FF5C-9279-4190-B41B-0C5E40303E03}" type="presParOf" srcId="{9B0DE8AF-9402-44D1-B2DA-A62445733F64}" destId="{9992D5E4-0647-4322-9AE2-B47E6CB2A214}" srcOrd="6" destOrd="0" presId="urn:microsoft.com/office/officeart/2005/8/layout/cycle8"/>
    <dgm:cxn modelId="{043AA610-F535-405B-B888-0D6DD72B5060}" type="presParOf" srcId="{9B0DE8AF-9402-44D1-B2DA-A62445733F64}" destId="{6DE9F1FF-47F9-45E7-B1BC-B60DA0918BDE}" srcOrd="7" destOrd="0" presId="urn:microsoft.com/office/officeart/2005/8/layout/cycle8"/>
    <dgm:cxn modelId="{DCE8E01B-C144-461C-9E17-8FD2B35F6DE6}" type="presParOf" srcId="{9B0DE8AF-9402-44D1-B2DA-A62445733F64}" destId="{A2D0DAEF-14D7-4EB6-B9C5-30EBBF85A6D8}" srcOrd="8" destOrd="0" presId="urn:microsoft.com/office/officeart/2005/8/layout/cycle8"/>
    <dgm:cxn modelId="{1B8EF09D-04FE-4CD7-8BA5-BDF85D7DCDBA}" type="presParOf" srcId="{9B0DE8AF-9402-44D1-B2DA-A62445733F64}" destId="{9D35F2DE-46B2-4E92-AD43-98CA4C455F4F}" srcOrd="9" destOrd="0" presId="urn:microsoft.com/office/officeart/2005/8/layout/cycle8"/>
    <dgm:cxn modelId="{9473B9CC-D3FE-4ECB-9D11-F2B230A123C6}" type="presParOf" srcId="{9B0DE8AF-9402-44D1-B2DA-A62445733F64}" destId="{8BB778A7-9432-4B89-8C27-BD73C1DBB5B0}" srcOrd="10" destOrd="0" presId="urn:microsoft.com/office/officeart/2005/8/layout/cycle8"/>
    <dgm:cxn modelId="{CE176C7A-0CC7-4EF8-93AE-7847D1C6975E}" type="presParOf" srcId="{9B0DE8AF-9402-44D1-B2DA-A62445733F64}" destId="{1BB9592F-3259-4CEE-9EFD-C8F7429F2921}" srcOrd="11" destOrd="0" presId="urn:microsoft.com/office/officeart/2005/8/layout/cycle8"/>
    <dgm:cxn modelId="{4796A3E7-22EB-4DB7-BDF2-07B83ACCE55D}" type="presParOf" srcId="{9B0DE8AF-9402-44D1-B2DA-A62445733F64}" destId="{66124FD8-93FA-43DE-80B5-B4BFA5420BD0}" srcOrd="12" destOrd="0" presId="urn:microsoft.com/office/officeart/2005/8/layout/cycle8"/>
    <dgm:cxn modelId="{3572D403-7DE7-45E0-BF4B-9094B3DDCD53}" type="presParOf" srcId="{9B0DE8AF-9402-44D1-B2DA-A62445733F64}" destId="{34964F2E-C625-4AA9-A3B2-8DF1D83584F2}" srcOrd="13" destOrd="0" presId="urn:microsoft.com/office/officeart/2005/8/layout/cycle8"/>
    <dgm:cxn modelId="{16944EBE-7E81-4E09-856C-9F450133871F}" type="presParOf" srcId="{9B0DE8AF-9402-44D1-B2DA-A62445733F64}" destId="{70D27961-F391-4899-949F-5002F23CD067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47FC68-D23B-4B69-9EA5-7B7113EEC8C0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825402-A144-4413-9962-533EEC834B64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</a:t>
            </a:fld>
            <a:endParaRPr lang="es-MX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10</a:t>
            </a:fld>
            <a:endParaRPr lang="es-MX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11</a:t>
            </a:fld>
            <a:endParaRPr lang="es-MX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12</a:t>
            </a:fld>
            <a:endParaRPr lang="es-MX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2</a:t>
            </a:fld>
            <a:endParaRPr lang="es-MX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3</a:t>
            </a:fld>
            <a:endParaRPr lang="es-MX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4</a:t>
            </a:fld>
            <a:endParaRPr lang="es-MX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5</a:t>
            </a:fld>
            <a:endParaRPr lang="es-MX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6</a:t>
            </a:fld>
            <a:endParaRPr lang="es-MX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7</a:t>
            </a:fld>
            <a:endParaRPr lang="es-MX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8</a:t>
            </a:fld>
            <a:endParaRPr lang="es-MX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9</a:t>
            </a:fld>
            <a:endParaRPr lang="es-MX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3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47664" y="2564904"/>
            <a:ext cx="633670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en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Contaduría</a:t>
            </a:r>
          </a:p>
          <a:p>
            <a:pPr algn="ctr"/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b="1" dirty="0" smtClean="0">
                <a:solidFill>
                  <a:srgbClr val="151515"/>
                </a:solidFill>
                <a:latin typeface="Arial" pitchFamily="34" charset="0"/>
                <a:cs typeface="Arial" pitchFamily="34" charset="0"/>
              </a:rPr>
              <a:t>Órdenes de producción</a:t>
            </a:r>
          </a:p>
          <a:p>
            <a:endParaRPr lang="es-MX" sz="900" b="1" dirty="0" smtClean="0">
              <a:solidFill>
                <a:srgbClr val="151515"/>
              </a:solidFill>
            </a:endParaRPr>
          </a:p>
          <a:p>
            <a:pPr algn="ctr"/>
            <a:endParaRPr lang="es-ES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latin typeface="Arial" pitchFamily="34" charset="0"/>
                <a:cs typeface="Arial" pitchFamily="34" charset="0"/>
              </a:rPr>
              <a:t>L.C. Beatriz Caballero Máximo</a:t>
            </a:r>
          </a:p>
          <a:p>
            <a:pPr algn="ctr"/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Enero – Junio 2014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0589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403648" y="764704"/>
            <a:ext cx="651954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3200" b="1" dirty="0" smtClean="0">
                <a:ln/>
                <a:solidFill>
                  <a:schemeClr val="tx2">
                    <a:lumMod val="75000"/>
                  </a:schemeClr>
                </a:solidFill>
                <a:effectLst>
                  <a:reflection blurRad="10000" stA="55000" endPos="48000" dist="500" dir="5400000" sy="-100000" algn="bl" rotWithShape="0"/>
                </a:effectLst>
              </a:rPr>
              <a:t>A</a:t>
            </a:r>
            <a:r>
              <a:rPr lang="es-ES" sz="3200" b="1" spc="0" dirty="0" smtClean="0">
                <a:ln/>
                <a:solidFill>
                  <a:schemeClr val="tx2">
                    <a:lumMod val="75000"/>
                  </a:schemeClr>
                </a:solidFill>
                <a:effectLst>
                  <a:reflection blurRad="10000" stA="55000" endPos="48000" dist="500" dir="5400000" sy="-100000" algn="bl" rotWithShape="0"/>
                </a:effectLst>
              </a:rPr>
              <a:t>lgunas empresas que lo utilizan son:</a:t>
            </a:r>
            <a:endParaRPr lang="es-ES" sz="3200" b="1" spc="0" dirty="0">
              <a:ln/>
              <a:solidFill>
                <a:schemeClr val="tx2">
                  <a:lumMod val="75000"/>
                </a:schemeClr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3" name="Picture 2" descr="http://t3.gstatic.com/images?q=tbn:ANd9GcS3C3lzU_wVvReQhVaRE1TSuonF13H955tXzHV4KgR7aTAsBjoByQV2jvIRk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4737" y="1628800"/>
            <a:ext cx="2171700" cy="210502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" name="Picture 4" descr="http://images.ihb.de/p-17880000-17876596-20-M/L%C3%ADnea-de-producci%C3%B3n-completa--L%C3%ADnea-de-producci%C3%B3n-de-muebles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21081" y="1700808"/>
            <a:ext cx="2148780" cy="160707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6" descr="http://i00.i.aliimg.com/img/company/v4/10/32/99/10329932_aboutus_2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96745" y="4293096"/>
            <a:ext cx="28575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8" descr="http://www.popempresas.com/fotos/84/1229614882494a6f22a5e8b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901401" y="1628800"/>
            <a:ext cx="1961615" cy="187605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Picture 10" descr="http://conacyemestado.files.wordpress.com/2011/05/maquinas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029193" y="4092326"/>
            <a:ext cx="3248025" cy="185695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143000"/>
          </a:xfrm>
        </p:spPr>
        <p:txBody>
          <a:bodyPr/>
          <a:lstStyle/>
          <a:p>
            <a:r>
              <a:rPr lang="es-MX" dirty="0" smtClean="0">
                <a:solidFill>
                  <a:schemeClr val="accent1"/>
                </a:solidFill>
              </a:rPr>
              <a:t>Conclusión</a:t>
            </a:r>
            <a:endParaRPr lang="es-MX" dirty="0">
              <a:solidFill>
                <a:schemeClr val="accent1"/>
              </a:solidFill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115616" y="2204864"/>
            <a:ext cx="684076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dirty="0" smtClean="0"/>
              <a:t>Por cada orden se realiza un documento en el cual se acumulan los costos incurridos y las unidades producidas para determinar </a:t>
            </a:r>
          </a:p>
          <a:p>
            <a:pPr algn="ctr"/>
            <a:r>
              <a:rPr lang="es-MX" sz="2800" dirty="0" smtClean="0"/>
              <a:t>el costo unitario</a:t>
            </a:r>
            <a:endParaRPr lang="es-MX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829736"/>
            <a:ext cx="8424936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Bibliografía:</a:t>
            </a:r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es-ES" sz="2400" b="1" dirty="0" smtClean="0"/>
              <a:t>Cárdenas R. (1999) Contabilidad de Costos I. México: IMCP</a:t>
            </a:r>
          </a:p>
          <a:p>
            <a:pPr lvl="0" algn="just"/>
            <a:endParaRPr lang="es-ES" sz="2400" b="1" dirty="0" smtClean="0"/>
          </a:p>
          <a:p>
            <a:pPr algn="just"/>
            <a:r>
              <a:rPr lang="es-ES" sz="2400" b="1" dirty="0" smtClean="0"/>
              <a:t>Del RÍO C. (2007) Costos I Históricos. México : ECAFSA</a:t>
            </a:r>
          </a:p>
          <a:p>
            <a:pPr lvl="0" algn="just"/>
            <a:endParaRPr lang="es-ES" sz="2400" b="1" dirty="0" smtClean="0"/>
          </a:p>
          <a:p>
            <a:pPr lvl="0" algn="just"/>
            <a:r>
              <a:rPr lang="es-ES" sz="2400" b="1" dirty="0" smtClean="0"/>
              <a:t>Polimeni R. &amp; Fabozzi F. (2005) Contabilidad de Costos: conceptos y aplicaciones para la toma de decisiones gerenciales.</a:t>
            </a:r>
          </a:p>
          <a:p>
            <a:pPr lvl="0" algn="just"/>
            <a:r>
              <a:rPr lang="es-ES" sz="2400" b="1" dirty="0" smtClean="0"/>
              <a:t>Colombia: Mc Graw Hill</a:t>
            </a:r>
            <a:endParaRPr lang="es-MX" sz="2400" dirty="0" smtClean="0"/>
          </a:p>
          <a:p>
            <a:pPr algn="just"/>
            <a:endParaRPr lang="es-MX" sz="24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ES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0035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260649"/>
            <a:ext cx="8208663" cy="7448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b="1" dirty="0" smtClean="0">
                <a:solidFill>
                  <a:srgbClr val="151515"/>
                </a:solidFill>
                <a:latin typeface="Arial" pitchFamily="34" charset="0"/>
                <a:cs typeface="Arial" pitchFamily="34" charset="0"/>
              </a:rPr>
              <a:t>Ordenes de producción</a:t>
            </a:r>
          </a:p>
          <a:p>
            <a:pPr algn="just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Resumen (Abstract)</a:t>
            </a:r>
          </a:p>
          <a:p>
            <a:pPr algn="just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 El sistema de Costos por Órdenes de Producción se aplica a aquellas  empresas que producen unidades  perfectamente identificables  durante su período de transformación,   siendo posible localizar los elementos del costo primo que corresponde  a cada unidad y por lo tanto a cada  orden </a:t>
            </a:r>
          </a:p>
          <a:p>
            <a:pPr marL="342900" indent="-342900" algn="just">
              <a:lnSpc>
                <a:spcPct val="150000"/>
              </a:lnSpc>
            </a:pPr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s-MX" sz="2000" b="1" dirty="0" smtClean="0"/>
              <a:t> </a:t>
            </a:r>
            <a:r>
              <a:rPr lang="es-MX" sz="2000" dirty="0" smtClean="0"/>
              <a:t>The System cost for production orders applies to those companies  we produce units perfectly identifiable </a:t>
            </a:r>
            <a:r>
              <a:rPr lang="en-US" sz="2000" dirty="0" smtClean="0"/>
              <a:t>during its period of transformation, </a:t>
            </a:r>
            <a:r>
              <a:rPr lang="es-MX" sz="2000" dirty="0" smtClean="0"/>
              <a:t>being possible to locate </a:t>
            </a:r>
            <a:r>
              <a:rPr lang="en-US" sz="2000" dirty="0" smtClean="0"/>
              <a:t>the elements of the prime cost that corresponds to each unit and therefore to each order.</a:t>
            </a:r>
          </a:p>
          <a:p>
            <a:pPr algn="just">
              <a:buFont typeface="Arial" pitchFamily="34" charset="0"/>
              <a:buChar char="•"/>
            </a:pPr>
            <a:endParaRPr lang="es-MX" sz="2000" dirty="0" smtClean="0"/>
          </a:p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Palabras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clave: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(keywords)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Órden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 de Producción y  costo primo </a:t>
            </a: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 smtClean="0"/>
              <a:t>Order of production and prime cost</a:t>
            </a:r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</a:pPr>
            <a:endParaRPr lang="es-ES" sz="2000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55576" y="1124744"/>
            <a:ext cx="7848872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Objetivo general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dirty="0" smtClean="0"/>
              <a:t>Al finalizar el curso el alumno  será capaz de analizar los objetivos  y características de los diversos sistemas para determinar el costo unitario </a:t>
            </a:r>
          </a:p>
          <a:p>
            <a:pPr algn="ctr"/>
            <a:r>
              <a:rPr lang="es-MX" sz="2800" dirty="0" smtClean="0"/>
              <a:t>y el total de los productos, </a:t>
            </a:r>
          </a:p>
          <a:p>
            <a:pPr algn="ctr"/>
            <a:r>
              <a:rPr lang="es-MX" sz="2800" dirty="0" smtClean="0"/>
              <a:t>bienes y servicios de una entidad  y de aplicar las técnicas  para evaluar las operaciones productivas </a:t>
            </a:r>
          </a:p>
          <a:p>
            <a:pPr algn="ctr"/>
            <a:r>
              <a:rPr lang="es-MX" sz="2800" dirty="0" smtClean="0"/>
              <a:t>mediante los diversos sistemas de costos, </a:t>
            </a:r>
          </a:p>
          <a:p>
            <a:pPr algn="ctr"/>
            <a:r>
              <a:rPr lang="es-MX" sz="2800" dirty="0" smtClean="0"/>
              <a:t>tanto por órdenes de trabajo</a:t>
            </a:r>
          </a:p>
          <a:p>
            <a:pPr algn="ctr"/>
            <a:r>
              <a:rPr lang="es-MX" sz="2800" dirty="0" smtClean="0"/>
              <a:t> o de producción por procesos</a:t>
            </a:r>
          </a:p>
          <a:p>
            <a:pPr algn="ctr"/>
            <a:r>
              <a:rPr lang="es-MX" sz="28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5" y="404664"/>
            <a:ext cx="828092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Nombre de la unidad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dirty="0">
                <a:latin typeface="Arial" pitchFamily="34" charset="0"/>
                <a:cs typeface="Arial" pitchFamily="34" charset="0"/>
              </a:rPr>
              <a:t>UNIDAD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III </a:t>
            </a:r>
            <a:r>
              <a:rPr lang="es-MX" sz="2800" b="1" dirty="0" smtClean="0">
                <a:solidFill>
                  <a:srgbClr val="151515"/>
                </a:solidFill>
                <a:latin typeface="Arial" pitchFamily="34" charset="0"/>
                <a:cs typeface="Arial" pitchFamily="34" charset="0"/>
              </a:rPr>
              <a:t>Procedimientos de acumulación de costos y control de costos por órdenes de producción</a:t>
            </a:r>
          </a:p>
          <a:p>
            <a:pPr algn="ctr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Objetivo de la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unidad: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dirty="0" smtClean="0"/>
              <a:t>A finalizar la unidad el alumno manejará contablemente las características de un sistema de costeo por órdenes y determinará el costo unitario en éste sistema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1377" y="116632"/>
            <a:ext cx="841909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dirty="0" smtClean="0">
                <a:latin typeface="Arial" pitchFamily="34" charset="0"/>
                <a:cs typeface="Arial" pitchFamily="34" charset="0"/>
              </a:rPr>
              <a:t>4. 1 </a:t>
            </a:r>
            <a:r>
              <a:rPr lang="es-MX" sz="2800" b="1" dirty="0" smtClean="0">
                <a:solidFill>
                  <a:srgbClr val="151515"/>
                </a:solidFill>
                <a:latin typeface="Arial" pitchFamily="34" charset="0"/>
                <a:cs typeface="Arial" pitchFamily="34" charset="0"/>
              </a:rPr>
              <a:t>Órdenes de producción</a:t>
            </a:r>
            <a:endParaRPr lang="es-MX" sz="2800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Introducción:</a:t>
            </a:r>
          </a:p>
          <a:p>
            <a:pPr algn="ctr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s-MX" sz="2800" dirty="0" smtClean="0">
                <a:latin typeface="Arial" pitchFamily="34" charset="0"/>
                <a:cs typeface="Arial" pitchFamily="34" charset="0"/>
              </a:rPr>
              <a:t>El proceso de órdenes de Producción </a:t>
            </a:r>
          </a:p>
          <a:p>
            <a:pPr algn="ctr">
              <a:buNone/>
            </a:pPr>
            <a:r>
              <a:rPr lang="es-MX" sz="2800" dirty="0" smtClean="0">
                <a:latin typeface="Arial" pitchFamily="34" charset="0"/>
                <a:cs typeface="Arial" pitchFamily="34" charset="0"/>
              </a:rPr>
              <a:t>es el conjunto de métodos  empleados en el control de operaciones productivas, </a:t>
            </a:r>
          </a:p>
          <a:p>
            <a:pPr algn="ctr">
              <a:buNone/>
            </a:pPr>
            <a:r>
              <a:rPr lang="es-MX" sz="2800" dirty="0" smtClean="0">
                <a:latin typeface="Arial" pitchFamily="34" charset="0"/>
                <a:cs typeface="Arial" pitchFamily="34" charset="0"/>
              </a:rPr>
              <a:t>aplicables generalmente a industrias </a:t>
            </a:r>
          </a:p>
          <a:p>
            <a:pPr algn="ctr">
              <a:buNone/>
            </a:pPr>
            <a:r>
              <a:rPr lang="es-MX" sz="2800" dirty="0" smtClean="0">
                <a:latin typeface="Arial" pitchFamily="34" charset="0"/>
                <a:cs typeface="Arial" pitchFamily="34" charset="0"/>
              </a:rPr>
              <a:t>que fabrican productos por  medio de ensamble</a:t>
            </a:r>
          </a:p>
          <a:p>
            <a:pPr algn="ctr">
              <a:buNone/>
            </a:pPr>
            <a:r>
              <a:rPr lang="es-MX" sz="2800" dirty="0" smtClean="0">
                <a:latin typeface="Arial" pitchFamily="34" charset="0"/>
                <a:cs typeface="Arial" pitchFamily="34" charset="0"/>
              </a:rPr>
              <a:t> y por lotes. </a:t>
            </a:r>
          </a:p>
          <a:p>
            <a:pPr algn="just"/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 redondeado"/>
          <p:cNvSpPr/>
          <p:nvPr/>
        </p:nvSpPr>
        <p:spPr>
          <a:xfrm>
            <a:off x="899592" y="1628800"/>
            <a:ext cx="4392488" cy="42484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es-MX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smtClean="0">
                <a:latin typeface="Arial Black" pitchFamily="34" charset="0"/>
              </a:rPr>
              <a:t>Este sistema se aplica a aquellas empresas que producen unidades</a:t>
            </a: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es-MX" b="1" dirty="0" smtClean="0">
                <a:latin typeface="Arial Black" pitchFamily="34" charset="0"/>
              </a:rPr>
              <a:t> perfectamente identificables</a:t>
            </a: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es-MX" b="1" dirty="0" smtClean="0">
                <a:latin typeface="Arial Black" pitchFamily="34" charset="0"/>
              </a:rPr>
              <a:t> durante su período de transformación,</a:t>
            </a: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es-MX" b="1" dirty="0" smtClean="0">
                <a:latin typeface="Arial Black" pitchFamily="34" charset="0"/>
              </a:rPr>
              <a:t>  siendo posible localizar </a:t>
            </a: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es-MX" b="1" dirty="0" smtClean="0">
                <a:latin typeface="Arial Black" pitchFamily="34" charset="0"/>
              </a:rPr>
              <a:t>los elementos del costo primo</a:t>
            </a: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es-MX" b="1" dirty="0" smtClean="0">
                <a:latin typeface="Arial Black" pitchFamily="34" charset="0"/>
              </a:rPr>
              <a:t> que corresponde</a:t>
            </a: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es-MX" b="1" dirty="0" smtClean="0">
                <a:latin typeface="Arial Black" pitchFamily="34" charset="0"/>
              </a:rPr>
              <a:t> a cada unidad y por lo tanto a cada  Orden </a:t>
            </a:r>
            <a:endParaRPr lang="es-MX" b="1" dirty="0">
              <a:latin typeface="Arial Black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683568" y="0"/>
            <a:ext cx="797141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Ordenes de Producción</a:t>
            </a:r>
            <a:endParaRPr lang="es-ES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78850" name="AutoShape 2" descr="https://encrypted-tbn0.gstatic.com/images?q=tbn:ANd9GcSWk0YOCCRbq4QSutRRJIxz16_GUzP5iM2dxBmDa_7jc5CKui87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78852" name="AutoShape 4" descr="https://encrypted-tbn0.gstatic.com/images?q=tbn:ANd9GcSWk0YOCCRbq4QSutRRJIxz16_GUzP5iM2dxBmDa_7jc5CKui87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pic>
        <p:nvPicPr>
          <p:cNvPr id="78854" name="Picture 6" descr="https://encrypted-tbn3.gstatic.com/images?q=tbn:ANd9GcTg2dMB6czpihoq03zVcBlGJa0dCZ2AjazArvuMamMg5uxCIk8kR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2852936"/>
            <a:ext cx="2771775" cy="16478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755576" y="620688"/>
            <a:ext cx="75350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5400" b="1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P</a:t>
            </a:r>
            <a:r>
              <a:rPr lang="es-ES" sz="5400" b="1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rincipales características</a:t>
            </a:r>
            <a:endParaRPr lang="es-ES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3851920" y="1916832"/>
            <a:ext cx="1944216" cy="1571625"/>
          </a:xfrm>
          <a:prstGeom prst="rect">
            <a:avLst/>
          </a:prstGeom>
          <a:solidFill>
            <a:srgbClr val="FFC000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b="1" dirty="0" smtClean="0"/>
              <a:t> </a:t>
            </a:r>
            <a:r>
              <a:rPr lang="es-MX" b="1" dirty="0">
                <a:solidFill>
                  <a:schemeClr val="tx1"/>
                </a:solidFill>
              </a:rPr>
              <a:t>Producción por lotes (pedidos)</a:t>
            </a:r>
          </a:p>
        </p:txBody>
      </p:sp>
      <p:sp>
        <p:nvSpPr>
          <p:cNvPr id="4" name="3 Elipse"/>
          <p:cNvSpPr/>
          <p:nvPr/>
        </p:nvSpPr>
        <p:spPr>
          <a:xfrm>
            <a:off x="5076056" y="4509120"/>
            <a:ext cx="3384376" cy="1714500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b="1" dirty="0" smtClean="0"/>
              <a:t>Producción </a:t>
            </a:r>
            <a:r>
              <a:rPr lang="es-MX" b="1" dirty="0"/>
              <a:t>variable</a:t>
            </a:r>
          </a:p>
        </p:txBody>
      </p:sp>
      <p:sp>
        <p:nvSpPr>
          <p:cNvPr id="5" name="4 Elipse"/>
          <p:cNvSpPr/>
          <p:nvPr/>
        </p:nvSpPr>
        <p:spPr>
          <a:xfrm>
            <a:off x="251520" y="1916832"/>
            <a:ext cx="3168352" cy="1714500"/>
          </a:xfrm>
          <a:prstGeom prst="ellipse">
            <a:avLst/>
          </a:prstGeom>
          <a:solidFill>
            <a:schemeClr val="tx2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b="1" dirty="0" smtClean="0"/>
              <a:t> </a:t>
            </a:r>
            <a:r>
              <a:rPr lang="es-MX" b="1" dirty="0"/>
              <a:t>Condiciones de producción flexible</a:t>
            </a:r>
          </a:p>
        </p:txBody>
      </p:sp>
      <p:sp>
        <p:nvSpPr>
          <p:cNvPr id="6" name="5 Elipse"/>
          <p:cNvSpPr/>
          <p:nvPr/>
        </p:nvSpPr>
        <p:spPr>
          <a:xfrm>
            <a:off x="6876256" y="2348880"/>
            <a:ext cx="2051720" cy="1714512"/>
          </a:xfrm>
          <a:prstGeom prst="ellipse">
            <a:avLst/>
          </a:prstGeom>
          <a:solidFill>
            <a:srgbClr val="C000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b="1" dirty="0" smtClean="0">
                <a:solidFill>
                  <a:schemeClr val="bg1"/>
                </a:solidFill>
              </a:rPr>
              <a:t> </a:t>
            </a:r>
            <a:r>
              <a:rPr lang="es-MX" b="1" dirty="0">
                <a:solidFill>
                  <a:schemeClr val="bg1"/>
                </a:solidFill>
              </a:rPr>
              <a:t>Control más analítico</a:t>
            </a:r>
          </a:p>
        </p:txBody>
      </p:sp>
      <p:sp>
        <p:nvSpPr>
          <p:cNvPr id="7" name="6 Rectángulo redondeado"/>
          <p:cNvSpPr/>
          <p:nvPr/>
        </p:nvSpPr>
        <p:spPr>
          <a:xfrm>
            <a:off x="1187624" y="4581128"/>
            <a:ext cx="2952328" cy="1296144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Costos Individualizados</a:t>
            </a:r>
            <a:endParaRPr lang="es-MX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203848" y="260648"/>
            <a:ext cx="26398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5400" b="1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V</a:t>
            </a:r>
            <a:r>
              <a:rPr lang="es-ES" sz="5400" b="1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entajas</a:t>
            </a:r>
            <a:endParaRPr lang="es-ES" sz="5400" b="1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3" name="2 Diagrama"/>
          <p:cNvGraphicFramePr/>
          <p:nvPr/>
        </p:nvGraphicFramePr>
        <p:xfrm>
          <a:off x="251520" y="1397000"/>
          <a:ext cx="8712968" cy="5056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/>
        </p:nvGraphicFramePr>
        <p:xfrm>
          <a:off x="251520" y="1052736"/>
          <a:ext cx="8640960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2 Rectángulo"/>
          <p:cNvSpPr/>
          <p:nvPr/>
        </p:nvSpPr>
        <p:spPr>
          <a:xfrm>
            <a:off x="3059832" y="260648"/>
            <a:ext cx="274722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4000" b="1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Desventajas</a:t>
            </a:r>
            <a:endParaRPr lang="es-ES" sz="4000" b="1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545</Words>
  <Application>Microsoft Office PowerPoint</Application>
  <PresentationFormat>Presentación en pantalla (4:3)</PresentationFormat>
  <Paragraphs>106</Paragraphs>
  <Slides>12</Slides>
  <Notes>12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Conclusión</vt:lpstr>
      <vt:lpstr>Diapositiva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BEATRIZ CABALLERO</cp:lastModifiedBy>
  <cp:revision>34</cp:revision>
  <dcterms:created xsi:type="dcterms:W3CDTF">2012-08-07T16:35:15Z</dcterms:created>
  <dcterms:modified xsi:type="dcterms:W3CDTF">2014-03-24T17:36:42Z</dcterms:modified>
</cp:coreProperties>
</file>